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96" r:id="rId3"/>
    <p:sldId id="297" r:id="rId4"/>
    <p:sldId id="269" r:id="rId5"/>
    <p:sldId id="263" r:id="rId6"/>
    <p:sldId id="271" r:id="rId7"/>
    <p:sldId id="276" r:id="rId8"/>
    <p:sldId id="278" r:id="rId9"/>
    <p:sldId id="264" r:id="rId10"/>
    <p:sldId id="282" r:id="rId11"/>
    <p:sldId id="283" r:id="rId12"/>
    <p:sldId id="284" r:id="rId13"/>
    <p:sldId id="285" r:id="rId14"/>
    <p:sldId id="287" r:id="rId15"/>
    <p:sldId id="288" r:id="rId16"/>
    <p:sldId id="298" r:id="rId17"/>
    <p:sldId id="299" r:id="rId18"/>
    <p:sldId id="301" r:id="rId19"/>
    <p:sldId id="300" r:id="rId20"/>
    <p:sldId id="302" r:id="rId21"/>
    <p:sldId id="405" r:id="rId22"/>
    <p:sldId id="290" r:id="rId23"/>
    <p:sldId id="292" r:id="rId24"/>
    <p:sldId id="289" r:id="rId25"/>
    <p:sldId id="291" r:id="rId26"/>
    <p:sldId id="293" r:id="rId27"/>
    <p:sldId id="294" r:id="rId28"/>
    <p:sldId id="295" r:id="rId29"/>
    <p:sldId id="303" r:id="rId30"/>
    <p:sldId id="304" r:id="rId31"/>
    <p:sldId id="305" r:id="rId32"/>
    <p:sldId id="306" r:id="rId33"/>
    <p:sldId id="307" r:id="rId34"/>
    <p:sldId id="308" r:id="rId35"/>
    <p:sldId id="309" r:id="rId36"/>
    <p:sldId id="310" r:id="rId37"/>
    <p:sldId id="404"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36" r:id="rId52"/>
    <p:sldId id="337" r:id="rId53"/>
    <p:sldId id="338" r:id="rId54"/>
    <p:sldId id="343" r:id="rId55"/>
    <p:sldId id="344" r:id="rId56"/>
    <p:sldId id="339" r:id="rId57"/>
    <p:sldId id="348" r:id="rId58"/>
    <p:sldId id="349" r:id="rId59"/>
    <p:sldId id="350" r:id="rId60"/>
    <p:sldId id="352" r:id="rId61"/>
    <p:sldId id="356" r:id="rId62"/>
    <p:sldId id="353" r:id="rId63"/>
    <p:sldId id="351" r:id="rId64"/>
    <p:sldId id="355" r:id="rId65"/>
    <p:sldId id="354" r:id="rId66"/>
    <p:sldId id="357" r:id="rId67"/>
    <p:sldId id="358" r:id="rId68"/>
    <p:sldId id="359" r:id="rId69"/>
    <p:sldId id="360" r:id="rId70"/>
    <p:sldId id="361" r:id="rId71"/>
    <p:sldId id="363" r:id="rId72"/>
    <p:sldId id="364" r:id="rId73"/>
    <p:sldId id="366" r:id="rId74"/>
    <p:sldId id="368" r:id="rId75"/>
    <p:sldId id="369" r:id="rId76"/>
    <p:sldId id="373" r:id="rId77"/>
    <p:sldId id="371" r:id="rId78"/>
    <p:sldId id="372" r:id="rId79"/>
    <p:sldId id="374" r:id="rId80"/>
    <p:sldId id="375" r:id="rId81"/>
    <p:sldId id="376" r:id="rId82"/>
    <p:sldId id="377" r:id="rId83"/>
    <p:sldId id="379" r:id="rId84"/>
    <p:sldId id="380" r:id="rId85"/>
    <p:sldId id="378" r:id="rId86"/>
    <p:sldId id="381" r:id="rId87"/>
    <p:sldId id="383" r:id="rId88"/>
    <p:sldId id="384" r:id="rId89"/>
    <p:sldId id="385" r:id="rId90"/>
    <p:sldId id="386" r:id="rId91"/>
    <p:sldId id="387" r:id="rId92"/>
    <p:sldId id="388" r:id="rId93"/>
    <p:sldId id="389" r:id="rId94"/>
    <p:sldId id="391" r:id="rId95"/>
    <p:sldId id="392" r:id="rId96"/>
    <p:sldId id="393" r:id="rId97"/>
    <p:sldId id="394" r:id="rId98"/>
    <p:sldId id="397" r:id="rId99"/>
    <p:sldId id="398" r:id="rId100"/>
    <p:sldId id="399" r:id="rId101"/>
    <p:sldId id="400" r:id="rId102"/>
    <p:sldId id="401" r:id="rId103"/>
    <p:sldId id="402" r:id="rId104"/>
    <p:sldId id="403" r:id="rId105"/>
    <p:sldId id="382" r:id="rId106"/>
    <p:sldId id="277" r:id="rId107"/>
    <p:sldId id="265" r:id="rId10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14/05/2019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14/05/2019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14/05/2019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14/05/2019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14/05/2019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14/05/2019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14/05/2019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14/05/2019</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14/05/2019</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14/05/2019</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14/05/2019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14/05/2019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14/05/2019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2.xml"/><Relationship Id="rId1" Type="http://schemas.openxmlformats.org/officeDocument/2006/relationships/video" Target="https://www.youtube.com/embed/dq8jTnREw5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ocial-engineer.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fHhNWAKw0b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ools.kali.org/category/information-gathe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CGd_M_CpeD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0a7o9FKzWOc" TargetMode="External"/><Relationship Id="rId1" Type="http://schemas.openxmlformats.org/officeDocument/2006/relationships/slideLayout" Target="../slideLayouts/slideLayout2.xml"/><Relationship Id="rId4" Type="http://schemas.openxmlformats.org/officeDocument/2006/relationships/hyperlink" Target="https://youtu.be/Y3j-rlA0CbE?t=334"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blackhat.com/docs/sp-14/materials/arsenal/sp-14-Almeida-Hacking-MIFARE-Classic-Cards-Slides.pdf" TargetMode="External"/><Relationship Id="rId2" Type="http://schemas.openxmlformats.org/officeDocument/2006/relationships/hyperlink" Target="https://en.wikipedia.org/wiki/Crypto-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cxxnuofREc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irefart.at/post/how-to-crack-mifare-classic-cards/"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ideo" Target="https://www.youtube.com/embed/BDO84uOfyeo"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85000" lnSpcReduction="2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Manipulación por deformación.</a:t>
            </a:r>
          </a:p>
          <a:p>
            <a:pPr algn="just"/>
            <a:r>
              <a:rPr lang="es-CO" sz="4000" dirty="0">
                <a:solidFill>
                  <a:schemeClr val="bg1"/>
                </a:solidFill>
                <a:latin typeface="Berlin Sans FB Demi" panose="020E0802020502020306" pitchFamily="34" charset="0"/>
              </a:rPr>
              <a:t>Creación de etiquetas perjudiciales a la imagen y autoestima.</a:t>
            </a:r>
          </a:p>
          <a:p>
            <a:pPr algn="just"/>
            <a:r>
              <a:rPr lang="es-CO" sz="4000" dirty="0">
                <a:solidFill>
                  <a:schemeClr val="bg1"/>
                </a:solidFill>
                <a:latin typeface="Berlin Sans FB Demi" panose="020E0802020502020306" pitchFamily="34" charset="0"/>
              </a:rPr>
              <a:t>La manipulación organizativa.</a:t>
            </a:r>
          </a:p>
          <a:p>
            <a:pPr lvl="1" algn="just"/>
            <a:r>
              <a:rPr lang="es-CO" sz="3600" dirty="0">
                <a:solidFill>
                  <a:schemeClr val="bg1"/>
                </a:solidFill>
                <a:latin typeface="Berlin Sans FB Demi" panose="020E0802020502020306" pitchFamily="34" charset="0"/>
              </a:rPr>
              <a:t>Jefe de planta (manipulado)…“Por cierto, ¿Rodríguez (víctima) no ha llegado todavía? Es que le he buscado para entregarle un presupuesto que ha solicitado un cliente de forma urgente y no sé dónde puede estar (simulando preocupación). En fin, volveré a intentarlo de nuevo mañana”. </a:t>
            </a:r>
          </a:p>
          <a:p>
            <a:pPr algn="just"/>
            <a:endParaRPr lang="es-CO" sz="4000"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462213"/>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762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u="sng" dirty="0">
                <a:solidFill>
                  <a:schemeClr val="bg1"/>
                </a:solidFill>
                <a:latin typeface="Berlin Sans FB Demi" panose="020E0802020502020306" pitchFamily="34" charset="0"/>
              </a:rPr>
              <a:t>Persuasión,</a:t>
            </a:r>
            <a:r>
              <a:rPr lang="es-CO" sz="4000" dirty="0">
                <a:solidFill>
                  <a:schemeClr val="bg1"/>
                </a:solidFill>
                <a:latin typeface="Berlin Sans FB Demi" panose="020E0802020502020306" pitchFamily="34" charset="0"/>
              </a:rPr>
              <a:t> no tiene connotaciones negativas a diferencia de la manipulación. No se busca un beneficio para el atacante ni  unilateral. Técnicas de persuasión según Robert </a:t>
            </a:r>
            <a:r>
              <a:rPr lang="es-CO" sz="4000" dirty="0" err="1">
                <a:solidFill>
                  <a:schemeClr val="bg1"/>
                </a:solidFill>
                <a:latin typeface="Berlin Sans FB Demi" panose="020E0802020502020306" pitchFamily="34" charset="0"/>
              </a:rPr>
              <a:t>Cialdini</a:t>
            </a:r>
            <a:r>
              <a:rPr lang="es-CO" sz="4000" dirty="0">
                <a:solidFill>
                  <a:schemeClr val="bg1"/>
                </a:solidFill>
                <a:latin typeface="Berlin Sans FB Demi" panose="020E0802020502020306" pitchFamily="34" charset="0"/>
              </a:rPr>
              <a:t>, autor del libro Influencia: la piscología de la persuasión.</a:t>
            </a: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4270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881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La reciprocidad. Ofrecer con la finalidad de recibir algo a cambio.</a:t>
            </a:r>
          </a:p>
          <a:p>
            <a:pPr algn="just"/>
            <a:r>
              <a:rPr lang="es-CO" sz="4000" dirty="0">
                <a:solidFill>
                  <a:schemeClr val="bg1"/>
                </a:solidFill>
                <a:latin typeface="Berlin Sans FB Demi" panose="020E0802020502020306" pitchFamily="34" charset="0"/>
              </a:rPr>
              <a:t>Coherencia y compromiso. Por ejemplo, las estrategias de marketing tipo </a:t>
            </a:r>
            <a:r>
              <a:rPr lang="es-CO" sz="4000" i="1" dirty="0">
                <a:solidFill>
                  <a:schemeClr val="bg1"/>
                </a:solidFill>
                <a:latin typeface="Berlin Sans FB Demi" panose="020E0802020502020306" pitchFamily="34" charset="0"/>
              </a:rPr>
              <a:t>try and </a:t>
            </a:r>
            <a:r>
              <a:rPr lang="es-CO" sz="4000" i="1" dirty="0" err="1">
                <a:solidFill>
                  <a:schemeClr val="bg1"/>
                </a:solidFill>
                <a:latin typeface="Berlin Sans FB Demi" panose="020E0802020502020306" pitchFamily="34" charset="0"/>
              </a:rPr>
              <a:t>buy</a:t>
            </a:r>
            <a:r>
              <a:rPr lang="es-CO" sz="4000" i="1" dirty="0">
                <a:solidFill>
                  <a:schemeClr val="bg1"/>
                </a:solidFill>
                <a:latin typeface="Berlin Sans FB Demi" panose="020E0802020502020306" pitchFamily="34" charset="0"/>
              </a:rPr>
              <a:t>.</a:t>
            </a:r>
          </a:p>
          <a:p>
            <a:pPr algn="just"/>
            <a:r>
              <a:rPr lang="es-CO" sz="4000" dirty="0">
                <a:solidFill>
                  <a:schemeClr val="bg1"/>
                </a:solidFill>
                <a:latin typeface="Berlin Sans FB Demi" panose="020E0802020502020306" pitchFamily="34" charset="0"/>
              </a:rPr>
              <a:t>Prueba social.</a:t>
            </a:r>
          </a:p>
          <a:p>
            <a:pPr algn="just"/>
            <a:r>
              <a:rPr lang="es-CO" sz="4000" dirty="0">
                <a:solidFill>
                  <a:schemeClr val="bg1"/>
                </a:solidFill>
                <a:latin typeface="Berlin Sans FB Demi" panose="020E0802020502020306" pitchFamily="34" charset="0"/>
              </a:rPr>
              <a:t>Simpatía. Influenciar a alguien a partir de las similitudes y apariencias.</a:t>
            </a: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927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algn="just"/>
            <a:r>
              <a:rPr lang="es-CO" sz="4000" dirty="0">
                <a:solidFill>
                  <a:schemeClr val="bg1"/>
                </a:solidFill>
                <a:latin typeface="Berlin Sans FB Demi" panose="020E0802020502020306" pitchFamily="34" charset="0"/>
              </a:rPr>
              <a:t>Autoridad.</a:t>
            </a:r>
          </a:p>
          <a:p>
            <a:pPr algn="just"/>
            <a:r>
              <a:rPr lang="es-CO" sz="4000">
                <a:solidFill>
                  <a:schemeClr val="bg1"/>
                </a:solidFill>
                <a:latin typeface="Berlin Sans FB Demi" panose="020E0802020502020306" pitchFamily="34" charset="0"/>
              </a:rPr>
              <a:t>Escasez</a:t>
            </a:r>
            <a:r>
              <a:rPr lang="es-CO" sz="4000" dirty="0">
                <a:solidFill>
                  <a:schemeClr val="bg1"/>
                </a:solidFill>
                <a:latin typeface="Berlin Sans FB Demi" panose="020E0802020502020306" pitchFamily="34" charset="0"/>
              </a:rPr>
              <a:t>. </a:t>
            </a:r>
          </a:p>
          <a:p>
            <a:pPr algn="just"/>
            <a:endParaRPr lang="es-CO" sz="4000" dirty="0">
              <a:solidFill>
                <a:schemeClr val="bg1"/>
              </a:solidFill>
              <a:latin typeface="Berlin Sans FB Demi" panose="020E0802020502020306" pitchFamily="34" charset="0"/>
            </a:endParaRPr>
          </a:p>
          <a:p>
            <a:pPr algn="just"/>
            <a:endParaRPr lang="es-CO" sz="4000" i="1" dirty="0">
              <a:solidFill>
                <a:schemeClr val="bg1"/>
              </a:solidFill>
              <a:latin typeface="Berlin Sans FB Demi" panose="020E0802020502020306" pitchFamily="34" charset="0"/>
            </a:endParaRPr>
          </a:p>
          <a:p>
            <a:pPr algn="just"/>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104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3570208"/>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r>
              <a:rPr lang="es-CO" sz="2800" u="sng" dirty="0">
                <a:solidFill>
                  <a:schemeClr val="bg1"/>
                </a:solidFill>
                <a:latin typeface="Berlin Sans FB Demi" panose="020E0802020502020306" pitchFamily="34" charset="0"/>
              </a:rPr>
              <a:t>Manipulación</a:t>
            </a:r>
            <a:endParaRPr lang="es-CO" sz="28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2671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044ED-3AF2-4244-B183-7C54C67CEFCF}"/>
              </a:ext>
            </a:extLst>
          </p:cNvPr>
          <p:cNvSpPr>
            <a:spLocks noGrp="1"/>
          </p:cNvSpPr>
          <p:nvPr>
            <p:ph type="title"/>
          </p:nvPr>
        </p:nvSpPr>
        <p:spPr/>
        <p:txBody>
          <a:bodyPr/>
          <a:lstStyle/>
          <a:p>
            <a:endParaRPr lang="es-CO"/>
          </a:p>
        </p:txBody>
      </p:sp>
      <p:pic>
        <p:nvPicPr>
          <p:cNvPr id="5" name="dq8jTnREw5k">
            <a:hlinkClick r:id="" action="ppaction://media"/>
            <a:extLst>
              <a:ext uri="{FF2B5EF4-FFF2-40B4-BE49-F238E27FC236}">
                <a16:creationId xmlns:a16="http://schemas.microsoft.com/office/drawing/2014/main" id="{9427594C-2FC9-4BEF-A604-CF1E74F6E0AB}"/>
              </a:ext>
            </a:extLst>
          </p:cNvPr>
          <p:cNvPicPr>
            <a:picLocks noGrp="1" noRot="1" noChangeAspect="1"/>
          </p:cNvPicPr>
          <p:nvPr>
            <p:ph idx="1"/>
            <a:videoFile r:link="rId1"/>
          </p:nvPr>
        </p:nvPicPr>
        <p:blipFill>
          <a:blip r:embed="rId3"/>
          <a:stretch>
            <a:fillRect/>
          </a:stretch>
        </p:blipFill>
        <p:spPr>
          <a:xfrm>
            <a:off x="1561750" y="0"/>
            <a:ext cx="9068499" cy="6801374"/>
          </a:xfrm>
          <a:prstGeom prst="rect">
            <a:avLst/>
          </a:prstGeom>
        </p:spPr>
      </p:pic>
      <p:sp>
        <p:nvSpPr>
          <p:cNvPr id="4" name="Marcador de número de diapositiva 3">
            <a:extLst>
              <a:ext uri="{FF2B5EF4-FFF2-40B4-BE49-F238E27FC236}">
                <a16:creationId xmlns:a16="http://schemas.microsoft.com/office/drawing/2014/main" id="{54A7EC64-6AEF-4BE2-AE6E-5A78DBA0C1E3}"/>
              </a:ext>
            </a:extLst>
          </p:cNvPr>
          <p:cNvSpPr>
            <a:spLocks noGrp="1"/>
          </p:cNvSpPr>
          <p:nvPr>
            <p:ph type="sldNum" sz="quarter" idx="12"/>
          </p:nvPr>
        </p:nvSpPr>
        <p:spPr/>
        <p:txBody>
          <a:bodyPr/>
          <a:lstStyle/>
          <a:p>
            <a:fld id="{FF3034EF-BFAE-4255-A656-297DAB7FEC3B}" type="slidenum">
              <a:rPr lang="es-CO" smtClean="0"/>
              <a:t>105</a:t>
            </a:fld>
            <a:endParaRPr lang="es-CO"/>
          </a:p>
        </p:txBody>
      </p:sp>
    </p:spTree>
    <p:extLst>
      <p:ext uri="{BB962C8B-B14F-4D97-AF65-F5344CB8AC3E}">
        <p14:creationId xmlns:p14="http://schemas.microsoft.com/office/powerpoint/2010/main" val="22566827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77500" lnSpcReduction="2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p>
          <a:p>
            <a:pPr marL="0" indent="0">
              <a:buNone/>
            </a:pPr>
            <a:endParaRPr lang="en-US"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(2010). Social engineering: The art of human hacking.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106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107</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849912"/>
          </a:xfrm>
        </p:spPr>
        <p:txBody>
          <a:bodyPr>
            <a:normAutofit fontScale="475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r>
              <a:rPr lang="es-CO" sz="8000" b="1" dirty="0">
                <a:solidFill>
                  <a:schemeClr val="bg1"/>
                </a:solidFill>
                <a:latin typeface="Berlin Sans FB Demi" panose="020E0802020502020306" pitchFamily="34" charset="0"/>
              </a:rPr>
              <a:t>El gobierno</a:t>
            </a:r>
          </a:p>
          <a:p>
            <a:r>
              <a:rPr lang="es-CO" sz="8000" b="1" dirty="0">
                <a:solidFill>
                  <a:schemeClr val="bg1"/>
                </a:solidFill>
                <a:latin typeface="Berlin Sans FB Demi" panose="020E0802020502020306" pitchFamily="34" charset="0"/>
              </a:rPr>
              <a:t>Médicos, psicólogos y abogados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1713915" y="1317665"/>
            <a:ext cx="7907831" cy="4448155"/>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normAutofit fontScale="92500" lnSpcReduction="20000"/>
          </a:bodyPr>
          <a:lstStyle/>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pPr marL="0" indent="0" algn="ctr">
              <a:buNone/>
            </a:pPr>
            <a:r>
              <a:rPr lang="es-CO" dirty="0">
                <a:solidFill>
                  <a:schemeClr val="bg1"/>
                </a:solidFill>
                <a:hlinkClick r:id="rId2"/>
              </a:rPr>
              <a:t>https://www.social-engineer.org/</a:t>
            </a:r>
            <a:endParaRPr lang="es-CO" dirty="0">
              <a:solidFill>
                <a:schemeClr val="bg1"/>
              </a:solidFill>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pic>
        <p:nvPicPr>
          <p:cNvPr id="5" name="Imagen 4"/>
          <p:cNvPicPr>
            <a:picLocks noChangeAspect="1"/>
          </p:cNvPicPr>
          <p:nvPr/>
        </p:nvPicPr>
        <p:blipFill>
          <a:blip r:embed="rId3"/>
          <a:stretch>
            <a:fillRect/>
          </a:stretch>
        </p:blipFill>
        <p:spPr>
          <a:xfrm>
            <a:off x="3425190" y="1473927"/>
            <a:ext cx="5341620" cy="3844556"/>
          </a:xfrm>
          <a:prstGeom prst="rect">
            <a:avLst/>
          </a:prstGeom>
        </p:spPr>
      </p:pic>
      <p:sp>
        <p:nvSpPr>
          <p:cNvPr id="6" name="Marcador de contenido 2"/>
          <p:cNvSpPr txBox="1">
            <a:spLocks/>
          </p:cNvSpPr>
          <p:nvPr/>
        </p:nvSpPr>
        <p:spPr>
          <a:xfrm>
            <a:off x="838200" y="10281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298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22BD-C855-4101-B7CF-CAC507360790}"/>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F792D31D-48B3-48BF-A06A-932B61F23BFA}"/>
              </a:ext>
            </a:extLst>
          </p:cNvPr>
          <p:cNvSpPr>
            <a:spLocks noGrp="1"/>
          </p:cNvSpPr>
          <p:nvPr>
            <p:ph type="sldNum" sz="quarter" idx="12"/>
          </p:nvPr>
        </p:nvSpPr>
        <p:spPr/>
        <p:txBody>
          <a:bodyPr/>
          <a:lstStyle/>
          <a:p>
            <a:fld id="{FF3034EF-BFAE-4255-A656-297DAB7FEC3B}" type="slidenum">
              <a:rPr lang="es-CO" smtClean="0"/>
              <a:t>17</a:t>
            </a:fld>
            <a:endParaRPr lang="es-CO"/>
          </a:p>
        </p:txBody>
      </p:sp>
      <p:pic>
        <p:nvPicPr>
          <p:cNvPr id="8" name="Online Media 7">
            <a:hlinkClick r:id="" action="ppaction://media"/>
            <a:extLst>
              <a:ext uri="{FF2B5EF4-FFF2-40B4-BE49-F238E27FC236}">
                <a16:creationId xmlns:a16="http://schemas.microsoft.com/office/drawing/2014/main" id="{A3B3D4C9-F15E-469A-B8EC-74A4B97DDAB7}"/>
              </a:ext>
            </a:extLst>
          </p:cNvPr>
          <p:cNvPicPr>
            <a:picLocks noGrp="1" noRot="1" noChangeAspect="1"/>
          </p:cNvPicPr>
          <p:nvPr>
            <p:ph idx="1"/>
            <a:videoFile r:link="rId1"/>
          </p:nvPr>
        </p:nvPicPr>
        <p:blipFill>
          <a:blip r:embed="rId3"/>
          <a:stretch>
            <a:fillRect/>
          </a:stretch>
        </p:blipFill>
        <p:spPr>
          <a:xfrm>
            <a:off x="894074" y="655390"/>
            <a:ext cx="10403851" cy="5852166"/>
          </a:xfrm>
          <a:prstGeom prst="rect">
            <a:avLst/>
          </a:prstGeom>
        </p:spPr>
      </p:pic>
    </p:spTree>
    <p:extLst>
      <p:ext uri="{BB962C8B-B14F-4D97-AF65-F5344CB8AC3E}">
        <p14:creationId xmlns:p14="http://schemas.microsoft.com/office/powerpoint/2010/main" val="347697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 - Framework</a:t>
            </a:r>
            <a:endParaRPr lang="es-CO" sz="3600" b="1" dirty="0">
              <a:solidFill>
                <a:schemeClr val="bg1"/>
              </a:solidFill>
              <a:latin typeface="Berlin Sans FB Demi" panose="020E0802020502020306" pitchFamily="34" charset="0"/>
            </a:endParaRPr>
          </a:p>
        </p:txBody>
      </p:sp>
      <p:sp>
        <p:nvSpPr>
          <p:cNvPr id="7" name="Marcador de contenido 2">
            <a:extLst>
              <a:ext uri="{FF2B5EF4-FFF2-40B4-BE49-F238E27FC236}">
                <a16:creationId xmlns:a16="http://schemas.microsoft.com/office/drawing/2014/main" id="{8C553D1A-E925-4958-8C34-53A893D1D18C}"/>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lgn="ctr">
              <a:buFont typeface="+mj-lt"/>
              <a:buAutoNum type="arabicPeriod"/>
            </a:pPr>
            <a:r>
              <a:rPr lang="es-CO" sz="4400" b="1" dirty="0" err="1">
                <a:solidFill>
                  <a:schemeClr val="bg1"/>
                </a:solidFill>
                <a:latin typeface="Berlin Sans FB Demi" panose="020E0802020502020306" pitchFamily="34" charset="0"/>
              </a:rPr>
              <a:t>Information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Gathering</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Psychological</a:t>
            </a:r>
            <a:r>
              <a:rPr lang="es-CO" sz="4400" b="1" dirty="0">
                <a:solidFill>
                  <a:schemeClr val="bg1"/>
                </a:solidFill>
                <a:latin typeface="Berlin Sans FB Demi" panose="020E0802020502020306" pitchFamily="34" charset="0"/>
              </a:rPr>
              <a:t> Principales</a:t>
            </a:r>
          </a:p>
          <a:p>
            <a:pPr marL="742950" indent="-742950" algn="ctr">
              <a:buFont typeface="+mj-lt"/>
              <a:buAutoNum type="arabicPeriod"/>
            </a:pPr>
            <a:r>
              <a:rPr lang="es-CO" sz="4400" b="1" dirty="0" err="1">
                <a:solidFill>
                  <a:schemeClr val="bg1"/>
                </a:solidFill>
                <a:latin typeface="Berlin Sans FB Demi" panose="020E0802020502020306" pitchFamily="34" charset="0"/>
              </a:rPr>
              <a:t>Influecing</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Others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err="1">
                <a:solidFill>
                  <a:schemeClr val="bg1"/>
                </a:solidFill>
                <a:latin typeface="Berlin Sans FB Demi" panose="020E0802020502020306" pitchFamily="34" charset="0"/>
              </a:rPr>
              <a:t>Attack</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Vectors</a:t>
            </a:r>
            <a:endParaRPr lang="es-CO" sz="4400" b="1" dirty="0">
              <a:solidFill>
                <a:schemeClr val="bg1"/>
              </a:solidFill>
              <a:latin typeface="Berlin Sans FB Demi" panose="020E0802020502020306" pitchFamily="34" charset="0"/>
            </a:endParaRPr>
          </a:p>
          <a:p>
            <a:pPr marL="742950" indent="-742950" algn="ctr">
              <a:buFont typeface="+mj-lt"/>
              <a:buAutoNum type="arabicPeriod"/>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Engineering</a:t>
            </a:r>
            <a:r>
              <a:rPr lang="es-CO" sz="4400" b="1" dirty="0">
                <a:solidFill>
                  <a:schemeClr val="bg1"/>
                </a:solidFill>
                <a:latin typeface="Berlin Sans FB Demi" panose="020E0802020502020306" pitchFamily="34" charset="0"/>
              </a:rPr>
              <a:t> Tools</a:t>
            </a:r>
            <a:endParaRPr lang="es-CO" sz="46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5701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B09F-E259-4ACF-B2FF-69E163C63AAF}"/>
              </a:ext>
            </a:extLst>
          </p:cNvPr>
          <p:cNvSpPr>
            <a:spLocks noGrp="1"/>
          </p:cNvSpPr>
          <p:nvPr>
            <p:ph type="title"/>
          </p:nvPr>
        </p:nvSpPr>
        <p:spPr/>
        <p:txBody>
          <a:bodyPr/>
          <a:lstStyle/>
          <a:p>
            <a:endParaRPr lang="es-CO"/>
          </a:p>
        </p:txBody>
      </p:sp>
      <p:sp>
        <p:nvSpPr>
          <p:cNvPr id="4" name="Slide Number Placeholder 3">
            <a:extLst>
              <a:ext uri="{FF2B5EF4-FFF2-40B4-BE49-F238E27FC236}">
                <a16:creationId xmlns:a16="http://schemas.microsoft.com/office/drawing/2014/main" id="{0EAFEFC8-EC33-481C-BEB5-C8A74ACFF20D}"/>
              </a:ext>
            </a:extLst>
          </p:cNvPr>
          <p:cNvSpPr>
            <a:spLocks noGrp="1"/>
          </p:cNvSpPr>
          <p:nvPr>
            <p:ph type="sldNum" sz="quarter" idx="12"/>
          </p:nvPr>
        </p:nvSpPr>
        <p:spPr/>
        <p:txBody>
          <a:bodyPr/>
          <a:lstStyle/>
          <a:p>
            <a:fld id="{FF3034EF-BFAE-4255-A656-297DAB7FEC3B}" type="slidenum">
              <a:rPr lang="es-CO" smtClean="0"/>
              <a:t>19</a:t>
            </a:fld>
            <a:endParaRPr lang="es-CO"/>
          </a:p>
        </p:txBody>
      </p:sp>
      <p:sp>
        <p:nvSpPr>
          <p:cNvPr id="6" name="Marcador de contenido 2">
            <a:extLst>
              <a:ext uri="{FF2B5EF4-FFF2-40B4-BE49-F238E27FC236}">
                <a16:creationId xmlns:a16="http://schemas.microsoft.com/office/drawing/2014/main" id="{8C553D1A-E925-4958-8C34-53A893D1D18C}"/>
              </a:ext>
            </a:extLst>
          </p:cNvPr>
          <p:cNvSpPr>
            <a:spLocks noGrp="1"/>
          </p:cNvSpPr>
          <p:nvPr>
            <p:ph idx="1"/>
          </p:nvPr>
        </p:nvSpPr>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Social </a:t>
            </a:r>
            <a:r>
              <a:rPr lang="es-CO" sz="4400" b="1" dirty="0" err="1">
                <a:solidFill>
                  <a:schemeClr val="bg1"/>
                </a:solidFill>
                <a:latin typeface="Berlin Sans FB Demi" panose="020E0802020502020306" pitchFamily="34" charset="0"/>
              </a:rPr>
              <a:t>Engineer’s</a:t>
            </a:r>
            <a:r>
              <a:rPr lang="es-CO" sz="4400" b="1" dirty="0">
                <a:solidFill>
                  <a:schemeClr val="bg1"/>
                </a:solidFill>
                <a:latin typeface="Berlin Sans FB Demi" panose="020E0802020502020306" pitchFamily="34" charset="0"/>
              </a:rPr>
              <a:t> mantra</a:t>
            </a:r>
          </a:p>
          <a:p>
            <a:pPr marL="0" indent="0" algn="ctr">
              <a:buNone/>
            </a:pPr>
            <a:r>
              <a:rPr lang="es-CO" sz="4600" b="1" dirty="0">
                <a:solidFill>
                  <a:schemeClr val="bg1"/>
                </a:solidFill>
                <a:latin typeface="Berlin Sans FB Demi" panose="020E0802020502020306" pitchFamily="34" charset="0"/>
              </a:rPr>
              <a:t>“I am </a:t>
            </a:r>
            <a:r>
              <a:rPr lang="es-CO" sz="4600" b="1" dirty="0" err="1">
                <a:solidFill>
                  <a:schemeClr val="bg1"/>
                </a:solidFill>
                <a:latin typeface="Berlin Sans FB Demi" panose="020E0802020502020306" pitchFamily="34" charset="0"/>
              </a:rPr>
              <a:t>only</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good</a:t>
            </a:r>
            <a:r>
              <a:rPr lang="es-CO" sz="4600" b="1" dirty="0">
                <a:solidFill>
                  <a:schemeClr val="bg1"/>
                </a:solidFill>
                <a:latin typeface="Berlin Sans FB Demi" panose="020E0802020502020306" pitchFamily="34" charset="0"/>
              </a:rPr>
              <a:t> as </a:t>
            </a:r>
            <a:r>
              <a:rPr lang="es-CO" sz="4600" b="1" dirty="0" err="1">
                <a:solidFill>
                  <a:schemeClr val="bg1"/>
                </a:solidFill>
                <a:latin typeface="Berlin Sans FB Demi" panose="020E0802020502020306" pitchFamily="34" charset="0"/>
              </a:rPr>
              <a:t>the</a:t>
            </a:r>
            <a:r>
              <a:rPr lang="es-CO" sz="4600" b="1" dirty="0">
                <a:solidFill>
                  <a:schemeClr val="bg1"/>
                </a:solidFill>
                <a:latin typeface="Berlin Sans FB Demi" panose="020E0802020502020306" pitchFamily="34" charset="0"/>
              </a:rPr>
              <a:t> </a:t>
            </a:r>
            <a:r>
              <a:rPr lang="es-CO" sz="4600" b="1" dirty="0" err="1">
                <a:solidFill>
                  <a:schemeClr val="bg1"/>
                </a:solidFill>
                <a:latin typeface="Berlin Sans FB Demi" panose="020E0802020502020306" pitchFamily="34" charset="0"/>
              </a:rPr>
              <a:t>information</a:t>
            </a:r>
            <a:r>
              <a:rPr lang="es-CO" sz="4600" b="1" dirty="0">
                <a:solidFill>
                  <a:schemeClr val="bg1"/>
                </a:solidFill>
                <a:latin typeface="Berlin Sans FB Demi" panose="020E0802020502020306" pitchFamily="34" charset="0"/>
              </a:rPr>
              <a:t>  I </a:t>
            </a:r>
            <a:r>
              <a:rPr lang="es-CO" sz="4600" b="1" dirty="0" err="1">
                <a:solidFill>
                  <a:schemeClr val="bg1"/>
                </a:solidFill>
                <a:latin typeface="Berlin Sans FB Demi" panose="020E0802020502020306" pitchFamily="34" charset="0"/>
              </a:rPr>
              <a:t>gather</a:t>
            </a:r>
            <a:r>
              <a:rPr lang="es-CO" sz="46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3" name="Rectángulo 2"/>
          <p:cNvSpPr/>
          <p:nvPr/>
        </p:nvSpPr>
        <p:spPr>
          <a:xfrm>
            <a:off x="2686316" y="5266081"/>
            <a:ext cx="6819367" cy="461665"/>
          </a:xfrm>
          <a:prstGeom prst="rect">
            <a:avLst/>
          </a:prstGeom>
        </p:spPr>
        <p:txBody>
          <a:bodyPr wrap="none">
            <a:spAutoFit/>
          </a:bodyPr>
          <a:lstStyle/>
          <a:p>
            <a:r>
              <a:rPr lang="es-CO" sz="2400" dirty="0">
                <a:solidFill>
                  <a:schemeClr val="bg1"/>
                </a:solidFill>
                <a:hlinkClick r:id="rId2"/>
              </a:rPr>
              <a:t>https://tools.kali.org/category/information-gathering</a:t>
            </a:r>
            <a:endParaRPr lang="es-CO" sz="2400" dirty="0">
              <a:solidFill>
                <a:schemeClr val="bg1"/>
              </a:solidFill>
            </a:endParaRPr>
          </a:p>
        </p:txBody>
      </p:sp>
    </p:spTree>
    <p:extLst>
      <p:ext uri="{BB962C8B-B14F-4D97-AF65-F5344CB8AC3E}">
        <p14:creationId xmlns:p14="http://schemas.microsoft.com/office/powerpoint/2010/main" val="322959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pic>
        <p:nvPicPr>
          <p:cNvPr id="1030" name="Picture 6" descr="Resultado de imagen para if you know the enemy and know yourself you need not fear the result of a hundred batt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118519"/>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6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pic>
        <p:nvPicPr>
          <p:cNvPr id="1026" name="Picture 2" descr="Resultado de imagen para war is ninety percent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870075"/>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664F2F3-B57F-409F-8D82-66A3D0E871A1}"/>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04623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072A-ED91-40CF-8FE4-DD8C422C532F}"/>
              </a:ext>
            </a:extLst>
          </p:cNvPr>
          <p:cNvSpPr>
            <a:spLocks noGrp="1"/>
          </p:cNvSpPr>
          <p:nvPr>
            <p:ph type="title"/>
          </p:nvPr>
        </p:nvSpPr>
        <p:spPr/>
        <p:txBody>
          <a:bodyPr/>
          <a:lstStyle/>
          <a:p>
            <a:endParaRPr lang="es-CO"/>
          </a:p>
        </p:txBody>
      </p:sp>
      <p:pic>
        <p:nvPicPr>
          <p:cNvPr id="9" name="Content Placeholder 8">
            <a:extLst>
              <a:ext uri="{FF2B5EF4-FFF2-40B4-BE49-F238E27FC236}">
                <a16:creationId xmlns:a16="http://schemas.microsoft.com/office/drawing/2014/main" id="{5C92A452-1D3A-44CF-8C9B-0B6F57B53008}"/>
              </a:ext>
            </a:extLst>
          </p:cNvPr>
          <p:cNvPicPr>
            <a:picLocks noGrp="1" noChangeAspect="1"/>
          </p:cNvPicPr>
          <p:nvPr>
            <p:ph idx="1"/>
          </p:nvPr>
        </p:nvPicPr>
        <p:blipFill>
          <a:blip r:embed="rId2"/>
          <a:stretch>
            <a:fillRect/>
          </a:stretch>
        </p:blipFill>
        <p:spPr>
          <a:xfrm>
            <a:off x="1234006" y="2436854"/>
            <a:ext cx="4422125" cy="2832695"/>
          </a:xfrm>
          <a:prstGeom prst="rect">
            <a:avLst/>
          </a:prstGeom>
        </p:spPr>
      </p:pic>
      <p:sp>
        <p:nvSpPr>
          <p:cNvPr id="4" name="Slide Number Placeholder 3">
            <a:extLst>
              <a:ext uri="{FF2B5EF4-FFF2-40B4-BE49-F238E27FC236}">
                <a16:creationId xmlns:a16="http://schemas.microsoft.com/office/drawing/2014/main" id="{9277397A-D383-48C3-A270-D907C9CEFED7}"/>
              </a:ext>
            </a:extLst>
          </p:cNvPr>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5">
            <a:extLst>
              <a:ext uri="{FF2B5EF4-FFF2-40B4-BE49-F238E27FC236}">
                <a16:creationId xmlns:a16="http://schemas.microsoft.com/office/drawing/2014/main" id="{BE034EC1-0D69-492C-AEA5-A0773BF84A04}"/>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a:extLst>
              <a:ext uri="{FF2B5EF4-FFF2-40B4-BE49-F238E27FC236}">
                <a16:creationId xmlns:a16="http://schemas.microsoft.com/office/drawing/2014/main" id="{68F95FBB-5804-4411-92EB-474BA666E946}"/>
              </a:ext>
            </a:extLst>
          </p:cNvPr>
          <p:cNvSpPr txBox="1">
            <a:spLocks/>
          </p:cNvSpPr>
          <p:nvPr/>
        </p:nvSpPr>
        <p:spPr>
          <a:xfrm>
            <a:off x="838200" y="942568"/>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¡Documentar!</a:t>
            </a:r>
          </a:p>
          <a:p>
            <a:pPr marL="0" indent="0" algn="ctr">
              <a:buFont typeface="Arial" panose="020B0604020202020204" pitchFamily="34" charset="0"/>
              <a:buNone/>
            </a:pPr>
            <a:endParaRPr lang="es-CO" dirty="0"/>
          </a:p>
        </p:txBody>
      </p:sp>
      <p:sp>
        <p:nvSpPr>
          <p:cNvPr id="7" name="Rectangle 6">
            <a:extLst>
              <a:ext uri="{FF2B5EF4-FFF2-40B4-BE49-F238E27FC236}">
                <a16:creationId xmlns:a16="http://schemas.microsoft.com/office/drawing/2014/main" id="{0741E12E-6B47-4EA2-9F08-7249D2BA1793}"/>
              </a:ext>
            </a:extLst>
          </p:cNvPr>
          <p:cNvSpPr/>
          <p:nvPr/>
        </p:nvSpPr>
        <p:spPr>
          <a:xfrm>
            <a:off x="755009" y="5275897"/>
            <a:ext cx="10515600" cy="861774"/>
          </a:xfrm>
          <a:prstGeom prst="rect">
            <a:avLst/>
          </a:prstGeom>
        </p:spPr>
        <p:txBody>
          <a:bodyPr wrap="square">
            <a:spAutoFit/>
          </a:bodyPr>
          <a:lstStyle/>
          <a:p>
            <a:r>
              <a:rPr lang="es-CO" sz="2500" b="1" dirty="0">
                <a:solidFill>
                  <a:schemeClr val="bg1"/>
                </a:solidFill>
                <a:latin typeface="Berlin Sans FB Demi" panose="020E0802020502020306" pitchFamily="34" charset="0"/>
              </a:rPr>
              <a:t>https://dradisframework.com/academy/industry/infosec-101/writing-a-security-report.html</a:t>
            </a:r>
            <a:endParaRPr lang="es-CO" sz="4400" b="1" dirty="0">
              <a:solidFill>
                <a:schemeClr val="bg1"/>
              </a:solidFill>
              <a:latin typeface="Berlin Sans FB Demi" panose="020E0802020502020306" pitchFamily="34" charset="0"/>
            </a:endParaRPr>
          </a:p>
        </p:txBody>
      </p:sp>
      <p:pic>
        <p:nvPicPr>
          <p:cNvPr id="8" name="Picture 7">
            <a:extLst>
              <a:ext uri="{FF2B5EF4-FFF2-40B4-BE49-F238E27FC236}">
                <a16:creationId xmlns:a16="http://schemas.microsoft.com/office/drawing/2014/main" id="{87747914-31B7-49A8-BADB-EC68D9CDBDA2}"/>
              </a:ext>
            </a:extLst>
          </p:cNvPr>
          <p:cNvPicPr>
            <a:picLocks noChangeAspect="1"/>
          </p:cNvPicPr>
          <p:nvPr/>
        </p:nvPicPr>
        <p:blipFill>
          <a:blip r:embed="rId3"/>
          <a:stretch>
            <a:fillRect/>
          </a:stretch>
        </p:blipFill>
        <p:spPr>
          <a:xfrm>
            <a:off x="6263206" y="2443202"/>
            <a:ext cx="4694788" cy="2832695"/>
          </a:xfrm>
          <a:prstGeom prst="rect">
            <a:avLst/>
          </a:prstGeom>
        </p:spPr>
      </p:pic>
    </p:spTree>
    <p:extLst>
      <p:ext uri="{BB962C8B-B14F-4D97-AF65-F5344CB8AC3E}">
        <p14:creationId xmlns:p14="http://schemas.microsoft.com/office/powerpoint/2010/main" val="379549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15" y="2590035"/>
            <a:ext cx="9282970" cy="27894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r>
              <a:rPr lang="es-CO" sz="3600" b="1" dirty="0">
                <a:solidFill>
                  <a:schemeClr val="bg1"/>
                </a:solidFill>
                <a:latin typeface="Berlin Sans FB Demi" panose="020E0802020502020306" pitchFamily="34" charset="0"/>
              </a:rPr>
              <a:t> / fisgón de oficina</a:t>
            </a: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6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pic>
        <p:nvPicPr>
          <p:cNvPr id="2050" name="Picture 2" descr="Resultado de imagen para hacking con ingenieria social tecnicas para hacker huma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738" y="2318317"/>
            <a:ext cx="2369632" cy="336595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Resultado de imagen para social engineering the art of human hackin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2056" name="Picture 8" descr="Resultado de imagen para social engineering the art of human ha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223" y="2318317"/>
            <a:ext cx="22462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open source intelligence techniques resources for searching and analyzing online infor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18317"/>
            <a:ext cx="2726317" cy="33659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para unmasking the social engineer the human element of secur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77" y="2341760"/>
            <a:ext cx="2230573" cy="334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6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r>
              <a:rPr lang="es-CO" sz="3600" b="1" dirty="0">
                <a:solidFill>
                  <a:schemeClr val="bg1"/>
                </a:solidFill>
                <a:latin typeface="Berlin Sans FB Demi" panose="020E0802020502020306" pitchFamily="34" charset="0"/>
              </a:rPr>
              <a:t> / cebo</a:t>
            </a: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4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r>
              <a:rPr lang="es-CO" sz="3600" b="1" dirty="0">
                <a:solidFill>
                  <a:schemeClr val="bg1"/>
                </a:solidFill>
                <a:latin typeface="Berlin Sans FB Demi" panose="020E0802020502020306" pitchFamily="34" charset="0"/>
              </a:rPr>
              <a:t> / soborno</a:t>
            </a: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9403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Gd_M_CpeDI">
            <a:hlinkClick r:id="" action="ppaction://media"/>
          </p:cNvPr>
          <p:cNvPicPr>
            <a:picLocks noGrp="1" noRot="1" noChangeAspect="1"/>
          </p:cNvPicPr>
          <p:nvPr>
            <p:ph idx="1"/>
            <a:videoFile r:link="rId1"/>
          </p:nvPr>
        </p:nvPicPr>
        <p:blipFill>
          <a:blip r:embed="rId3"/>
          <a:stretch>
            <a:fillRect/>
          </a:stretch>
        </p:blipFill>
        <p:spPr>
          <a:xfrm>
            <a:off x="1999673" y="619982"/>
            <a:ext cx="8192654" cy="61444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Bruce </a:t>
            </a:r>
            <a:r>
              <a:rPr lang="es-CO" sz="5400" b="1" dirty="0" err="1">
                <a:solidFill>
                  <a:schemeClr val="bg1"/>
                </a:solidFill>
                <a:latin typeface="Berlin Sans FB Demi" panose="020E0802020502020306" pitchFamily="34" charset="0"/>
              </a:rPr>
              <a:t>Schneier</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3425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202665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Site</a:t>
            </a:r>
            <a:r>
              <a:rPr lang="es-CO" sz="4400" b="1" dirty="0">
                <a:solidFill>
                  <a:schemeClr val="bg1"/>
                </a:solidFill>
                <a:latin typeface="Berlin Sans FB Demi" panose="020E0802020502020306" pitchFamily="34" charset="0"/>
              </a:rPr>
              <a:t>: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20594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32687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None/>
            </a:pPr>
            <a:r>
              <a:rPr lang="es-CO" sz="4400" b="1" dirty="0" err="1">
                <a:solidFill>
                  <a:schemeClr val="bg1"/>
                </a:solidFill>
                <a:latin typeface="Berlin Sans FB Demi" panose="020E0802020502020306" pitchFamily="34" charset="0"/>
              </a:rPr>
              <a:t>filetype:sql</a:t>
            </a:r>
            <a:r>
              <a:rPr lang="es-CO" sz="4400" b="1" dirty="0">
                <a:solidFill>
                  <a:schemeClr val="bg1"/>
                </a:solidFill>
                <a:latin typeface="Berlin Sans FB Demi" panose="020E0802020502020306" pitchFamily="34" charset="0"/>
              </a:rPr>
              <a:t> “MySQL </a:t>
            </a:r>
            <a:r>
              <a:rPr lang="es-CO" sz="4400" b="1" dirty="0" err="1">
                <a:solidFill>
                  <a:schemeClr val="bg1"/>
                </a:solidFill>
                <a:latin typeface="Berlin Sans FB Demi" panose="020E0802020502020306" pitchFamily="34" charset="0"/>
              </a:rPr>
              <a:t>dump</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pass|password|passwd|pwd</a:t>
            </a:r>
            <a:r>
              <a:rPr lang="es-CO" sz="4400" b="1" dirty="0">
                <a:solidFill>
                  <a:schemeClr val="bg1"/>
                </a:solidFill>
                <a:latin typeface="Berlin Sans FB Demi" panose="020E0802020502020306" pitchFamily="34" charset="0"/>
              </a:rPr>
              <a:t>)</a:t>
            </a:r>
          </a:p>
          <a:p>
            <a:pPr marL="0" indent="0" algn="ctr">
              <a:buNone/>
            </a:pPr>
            <a:r>
              <a:rPr lang="es-CO" sz="4500" b="1" dirty="0">
                <a:solidFill>
                  <a:schemeClr val="bg1"/>
                </a:solidFill>
                <a:latin typeface="Berlin Sans FB Demi" panose="020E0802020502020306" pitchFamily="34" charset="0"/>
              </a:rPr>
              <a:t>"password.xlsx" </a:t>
            </a:r>
            <a:r>
              <a:rPr lang="es-CO" sz="4500" b="1" dirty="0" err="1">
                <a:solidFill>
                  <a:schemeClr val="bg1"/>
                </a:solidFill>
                <a:latin typeface="Berlin Sans FB Demi" panose="020E0802020502020306" pitchFamily="34" charset="0"/>
              </a:rPr>
              <a:t>ext:xlsx</a:t>
            </a:r>
            <a:endParaRPr lang="es-CO" sz="4500" b="1" dirty="0">
              <a:solidFill>
                <a:schemeClr val="bg1"/>
              </a:solidFill>
              <a:latin typeface="Berlin Sans FB Demi" panose="020E0802020502020306" pitchFamily="34" charset="0"/>
            </a:endParaRPr>
          </a:p>
          <a:p>
            <a:pPr marL="0" indent="0" algn="ctr">
              <a:buNone/>
            </a:pPr>
            <a:r>
              <a:rPr lang="en-US" sz="4400" b="1" dirty="0" err="1">
                <a:solidFill>
                  <a:schemeClr val="bg1"/>
                </a:solidFill>
                <a:latin typeface="Berlin Sans FB Demi" panose="020E0802020502020306" pitchFamily="34" charset="0"/>
              </a:rPr>
              <a:t>inurl:configuration.php</a:t>
            </a:r>
            <a:r>
              <a:rPr lang="en-US" sz="4400" b="1" dirty="0">
                <a:solidFill>
                  <a:schemeClr val="bg1"/>
                </a:solidFill>
                <a:latin typeface="Berlin Sans FB Demi" panose="020E0802020502020306" pitchFamily="34" charset="0"/>
              </a:rPr>
              <a:t> and intext:"</a:t>
            </a:r>
            <a:r>
              <a:rPr lang="en-US" sz="4400" b="1" dirty="0" err="1">
                <a:solidFill>
                  <a:schemeClr val="bg1"/>
                </a:solidFill>
                <a:latin typeface="Berlin Sans FB Demi" panose="020E0802020502020306" pitchFamily="34" charset="0"/>
              </a:rPr>
              <a:t>var</a:t>
            </a:r>
            <a:r>
              <a:rPr lang="en-US" sz="4400" b="1" dirty="0">
                <a:solidFill>
                  <a:schemeClr val="bg1"/>
                </a:solidFill>
                <a:latin typeface="Berlin Sans FB Demi" panose="020E0802020502020306" pitchFamily="34" charset="0"/>
              </a:rPr>
              <a:t> $password=“</a:t>
            </a:r>
          </a:p>
          <a:p>
            <a:pPr marL="0" indent="0" algn="ctr">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55255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572B-6340-46D7-BC1E-4483024A3D0E}"/>
              </a:ext>
            </a:extLst>
          </p:cNvPr>
          <p:cNvSpPr>
            <a:spLocks noGrp="1"/>
          </p:cNvSpPr>
          <p:nvPr>
            <p:ph type="title"/>
          </p:nvPr>
        </p:nvSpPr>
        <p:spPr/>
        <p:txBody>
          <a:bodyPr/>
          <a:lstStyle/>
          <a:p>
            <a:endParaRPr lang="es-CO" dirty="0"/>
          </a:p>
        </p:txBody>
      </p:sp>
      <p:sp>
        <p:nvSpPr>
          <p:cNvPr id="3" name="Content Placeholder 2">
            <a:extLst>
              <a:ext uri="{FF2B5EF4-FFF2-40B4-BE49-F238E27FC236}">
                <a16:creationId xmlns:a16="http://schemas.microsoft.com/office/drawing/2014/main" id="{A0677130-C95B-447A-8967-F43167DE990D}"/>
              </a:ext>
            </a:extLst>
          </p:cNvPr>
          <p:cNvSpPr>
            <a:spLocks noGrp="1"/>
          </p:cNvSpPr>
          <p:nvPr>
            <p:ph idx="1"/>
          </p:nvPr>
        </p:nvSpPr>
        <p:spPr/>
        <p:txBody>
          <a:bodyPr/>
          <a:lstStyle/>
          <a:p>
            <a:endParaRPr lang="es-CO"/>
          </a:p>
        </p:txBody>
      </p:sp>
      <p:sp>
        <p:nvSpPr>
          <p:cNvPr id="4" name="Slide Number Placeholder 3">
            <a:extLst>
              <a:ext uri="{FF2B5EF4-FFF2-40B4-BE49-F238E27FC236}">
                <a16:creationId xmlns:a16="http://schemas.microsoft.com/office/drawing/2014/main" id="{9CCCC1A7-EAC2-4569-A07C-2F10C069C953}"/>
              </a:ext>
            </a:extLst>
          </p:cNvPr>
          <p:cNvSpPr>
            <a:spLocks noGrp="1"/>
          </p:cNvSpPr>
          <p:nvPr>
            <p:ph type="sldNum" sz="quarter" idx="12"/>
          </p:nvPr>
        </p:nvSpPr>
        <p:spPr/>
        <p:txBody>
          <a:bodyPr/>
          <a:lstStyle/>
          <a:p>
            <a:fld id="{FF3034EF-BFAE-4255-A656-297DAB7FEC3B}" type="slidenum">
              <a:rPr lang="es-CO" smtClean="0"/>
              <a:t>37</a:t>
            </a:fld>
            <a:endParaRPr lang="es-CO"/>
          </a:p>
        </p:txBody>
      </p:sp>
      <p:pic>
        <p:nvPicPr>
          <p:cNvPr id="5" name="Picture 4">
            <a:extLst>
              <a:ext uri="{FF2B5EF4-FFF2-40B4-BE49-F238E27FC236}">
                <a16:creationId xmlns:a16="http://schemas.microsoft.com/office/drawing/2014/main" id="{6A67D9AA-DAAE-404A-B42B-B80A9990D31A}"/>
              </a:ext>
            </a:extLst>
          </p:cNvPr>
          <p:cNvPicPr>
            <a:picLocks noChangeAspect="1"/>
          </p:cNvPicPr>
          <p:nvPr/>
        </p:nvPicPr>
        <p:blipFill>
          <a:blip r:embed="rId2"/>
          <a:stretch>
            <a:fillRect/>
          </a:stretch>
        </p:blipFill>
        <p:spPr>
          <a:xfrm>
            <a:off x="2131674" y="2555698"/>
            <a:ext cx="7928652" cy="3983214"/>
          </a:xfrm>
          <a:prstGeom prst="rect">
            <a:avLst/>
          </a:prstGeom>
        </p:spPr>
      </p:pic>
      <p:sp>
        <p:nvSpPr>
          <p:cNvPr id="6" name="Marcador de contenido 2">
            <a:extLst>
              <a:ext uri="{FF2B5EF4-FFF2-40B4-BE49-F238E27FC236}">
                <a16:creationId xmlns:a16="http://schemas.microsoft.com/office/drawing/2014/main" id="{A0B3158A-DE94-4997-9E04-F0794494F39C}"/>
              </a:ext>
            </a:extLst>
          </p:cNvPr>
          <p:cNvSpPr txBox="1">
            <a:spLocks/>
          </p:cNvSpPr>
          <p:nvPr/>
        </p:nvSpPr>
        <p:spPr>
          <a:xfrm>
            <a:off x="838200" y="942568"/>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Shodan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sp>
        <p:nvSpPr>
          <p:cNvPr id="7" name="CuadroTexto 4">
            <a:extLst>
              <a:ext uri="{FF2B5EF4-FFF2-40B4-BE49-F238E27FC236}">
                <a16:creationId xmlns:a16="http://schemas.microsoft.com/office/drawing/2014/main" id="{32C9E6AB-FFF0-43B7-97AB-30AB03F0037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1640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2428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3966588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527039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7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60794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490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476615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967422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32725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085139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9435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69356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55</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spTree>
    <p:extLst>
      <p:ext uri="{BB962C8B-B14F-4D97-AF65-F5344CB8AC3E}">
        <p14:creationId xmlns:p14="http://schemas.microsoft.com/office/powerpoint/2010/main" val="9496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61</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a:p>
        </p:txBody>
      </p:sp>
    </p:spTree>
    <p:extLst>
      <p:ext uri="{BB962C8B-B14F-4D97-AF65-F5344CB8AC3E}">
        <p14:creationId xmlns:p14="http://schemas.microsoft.com/office/powerpoint/2010/main" val="375520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70</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pic>
        <p:nvPicPr>
          <p:cNvPr id="1026" name="Picture 2" descr="Resultado de imagen para dns spoof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5" y="4300537"/>
            <a:ext cx="44767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5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704064" y="215726"/>
            <a:ext cx="6096000" cy="646331"/>
          </a:xfrm>
          <a:prstGeom prst="rect">
            <a:avLst/>
          </a:prstGeom>
        </p:spPr>
        <p:txBody>
          <a:bodyPr>
            <a:spAutoFit/>
          </a:bodyPr>
          <a:lstStyle/>
          <a:p>
            <a:pPr algn="ctr"/>
            <a:r>
              <a:rPr lang="es-CO" sz="3600" b="1" dirty="0">
                <a:solidFill>
                  <a:schemeClr val="bg1"/>
                </a:solidFill>
                <a:latin typeface="Berlin Sans FB Demi" panose="020E0802020502020306" pitchFamily="34" charset="0"/>
              </a:rPr>
              <a:t>Recordemos</a:t>
            </a:r>
            <a:endParaRPr lang="es-CO" sz="20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55554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hlinkClick r:id="rId2"/>
            <a:extLst>
              <a:ext uri="{FF2B5EF4-FFF2-40B4-BE49-F238E27FC236}">
                <a16:creationId xmlns:a16="http://schemas.microsoft.com/office/drawing/2014/main" id="{7B868D4E-29FA-41D4-9065-C8B91F1E6D22}"/>
              </a:ext>
            </a:extLst>
          </p:cNvPr>
          <p:cNvPicPr>
            <a:picLocks noChangeAspect="1"/>
          </p:cNvPicPr>
          <p:nvPr/>
        </p:nvPicPr>
        <p:blipFill>
          <a:blip r:embed="rId3"/>
          <a:stretch>
            <a:fillRect/>
          </a:stretch>
        </p:blipFill>
        <p:spPr>
          <a:xfrm>
            <a:off x="5904149" y="1752257"/>
            <a:ext cx="5750295" cy="4079269"/>
          </a:xfrm>
          <a:prstGeom prst="rect">
            <a:avLst/>
          </a:prstGeom>
          <a:effectLst>
            <a:innerShdw blurRad="114300">
              <a:prstClr val="black"/>
            </a:innerShdw>
          </a:effectLst>
        </p:spPr>
      </p:pic>
      <p:sp>
        <p:nvSpPr>
          <p:cNvPr id="3" name="CuadroTexto 2"/>
          <p:cNvSpPr txBox="1"/>
          <p:nvPr/>
        </p:nvSpPr>
        <p:spPr>
          <a:xfrm>
            <a:off x="2726575" y="3791891"/>
            <a:ext cx="2535382" cy="461665"/>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hlinkClick r:id="rId4"/>
              </a:rPr>
              <a:t>LINK</a:t>
            </a:r>
            <a:endParaRPr lang="es-CO" sz="2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71918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78</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“Una identificación falsa, o de otra persona”, por ejemplo, una cuenta en Instagram. </a:t>
            </a:r>
          </a:p>
          <a:p>
            <a:pPr marL="0" indent="0" algn="ctr">
              <a:buNone/>
            </a:pPr>
            <a:r>
              <a:rPr lang="es-CO" sz="4400" dirty="0">
                <a:solidFill>
                  <a:schemeClr val="bg1"/>
                </a:solidFill>
                <a:latin typeface="Berlin Sans FB Demi" panose="020E0802020502020306" pitchFamily="34" charset="0"/>
              </a:rPr>
              <a:t>Veracidad</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07101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física + digital</a:t>
            </a:r>
          </a:p>
          <a:p>
            <a:pPr algn="ct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RFID (Radio </a:t>
            </a:r>
            <a:r>
              <a:rPr lang="es-CO" sz="4400" dirty="0" err="1">
                <a:solidFill>
                  <a:schemeClr val="bg1"/>
                </a:solidFill>
                <a:latin typeface="Berlin Sans FB Demi" panose="020E0802020502020306" pitchFamily="34" charset="0"/>
              </a:rPr>
              <a:t>Frequency</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Identification</a:t>
            </a:r>
            <a:r>
              <a:rPr lang="es-CO" sz="4400" dirty="0">
                <a:solidFill>
                  <a:schemeClr val="bg1"/>
                </a:solidFill>
                <a:latin typeface="Berlin Sans FB Demi" panose="020E0802020502020306" pitchFamily="34" charset="0"/>
              </a:rPr>
              <a:t>). </a:t>
            </a:r>
          </a:p>
          <a:p>
            <a:pPr algn="ctr"/>
            <a:r>
              <a:rPr lang="es-CO" sz="4400" dirty="0">
                <a:solidFill>
                  <a:schemeClr val="bg1"/>
                </a:solidFill>
                <a:latin typeface="Berlin Sans FB Demi" panose="020E0802020502020306" pitchFamily="34" charset="0"/>
              </a:rPr>
              <a:t>Sistema de almacenamiento y recuperación de datos remoto. </a:t>
            </a:r>
          </a:p>
          <a:p>
            <a:pPr algn="ctr"/>
            <a:r>
              <a:rPr lang="es-CO" sz="4400" dirty="0">
                <a:solidFill>
                  <a:schemeClr val="bg1"/>
                </a:solidFill>
                <a:latin typeface="Berlin Sans FB Demi" panose="020E0802020502020306" pitchFamily="34" charset="0"/>
              </a:rPr>
              <a:t>Hay una conexión a corta distancia entre las tarjetas y el lector (5 a 10 cm). </a:t>
            </a:r>
          </a:p>
          <a:p>
            <a:pPr algn="ctr"/>
            <a:r>
              <a:rPr lang="es-CO" sz="4400" dirty="0">
                <a:solidFill>
                  <a:schemeClr val="bg1"/>
                </a:solidFill>
                <a:latin typeface="Berlin Sans FB Demi" panose="020E0802020502020306" pitchFamily="34" charset="0"/>
                <a:hlinkClick r:id="rId2"/>
              </a:rPr>
              <a:t>CRYPTO1</a:t>
            </a:r>
            <a:endParaRPr lang="es-CO" sz="4400"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hlinkClick r:id="rId3"/>
              </a:rPr>
              <a:t>Research</a:t>
            </a:r>
            <a:r>
              <a:rPr lang="es-CO" sz="4400" dirty="0">
                <a:solidFill>
                  <a:schemeClr val="bg1"/>
                </a:solidFill>
                <a:latin typeface="Berlin Sans FB Demi" panose="020E0802020502020306" pitchFamily="34" charset="0"/>
              </a:rPr>
              <a:t> about CRYPTO1</a:t>
            </a:r>
          </a:p>
          <a:p>
            <a:pPr marL="0" indent="0">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52070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pic>
        <p:nvPicPr>
          <p:cNvPr id="7" name="cxxnuofREcM"/>
          <p:cNvPicPr>
            <a:picLocks noGrp="1" noRot="1" noChangeAspect="1"/>
          </p:cNvPicPr>
          <p:nvPr>
            <p:ph idx="1"/>
            <a:videoFile r:link="rId1"/>
          </p:nvPr>
        </p:nvPicPr>
        <p:blipFill>
          <a:blip r:embed="rId3"/>
          <a:stretch>
            <a:fillRect/>
          </a:stretch>
        </p:blipFill>
        <p:spPr>
          <a:xfrm>
            <a:off x="0" y="95250"/>
            <a:ext cx="11963400" cy="6729413"/>
          </a:xfrm>
          <a:prstGeom prst="rect">
            <a:avLst/>
          </a:prstGeom>
        </p:spPr>
      </p:pic>
    </p:spTree>
    <p:extLst>
      <p:ext uri="{BB962C8B-B14F-4D97-AF65-F5344CB8AC3E}">
        <p14:creationId xmlns:p14="http://schemas.microsoft.com/office/powerpoint/2010/main" val="2970066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pic>
        <p:nvPicPr>
          <p:cNvPr id="1026" name="Picture 2" descr="Resultado de imagen para authentication mifare clas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494587"/>
            <a:ext cx="5562600" cy="4141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14300" y="1494587"/>
            <a:ext cx="5829300" cy="38501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4400" dirty="0">
                <a:solidFill>
                  <a:schemeClr val="bg1"/>
                </a:solidFill>
                <a:latin typeface="Berlin Sans FB Demi" panose="020E0802020502020306" pitchFamily="34" charset="0"/>
              </a:rPr>
              <a:t>Lo necesario para clonar:</a:t>
            </a:r>
          </a:p>
          <a:p>
            <a:pPr algn="ctr"/>
            <a:r>
              <a:rPr lang="es-CO" sz="4400" dirty="0">
                <a:solidFill>
                  <a:schemeClr val="bg1"/>
                </a:solidFill>
                <a:latin typeface="Berlin Sans FB Demi" panose="020E0802020502020306" pitchFamily="34" charset="0"/>
              </a:rPr>
              <a:t>Un lector/grabador de tarjetas</a:t>
            </a:r>
          </a:p>
          <a:p>
            <a:pPr algn="ctr"/>
            <a:r>
              <a:rPr lang="es-CO" sz="4400" dirty="0">
                <a:solidFill>
                  <a:schemeClr val="bg1"/>
                </a:solidFill>
                <a:latin typeface="Berlin Sans FB Demi" panose="020E0802020502020306" pitchFamily="34" charset="0"/>
              </a:rPr>
              <a:t>Una tarjeta virgen</a:t>
            </a:r>
          </a:p>
          <a:p>
            <a:pPr algn="ctr"/>
            <a:r>
              <a:rPr lang="es-CO" sz="4400" dirty="0">
                <a:solidFill>
                  <a:schemeClr val="bg1"/>
                </a:solidFill>
                <a:latin typeface="Berlin Sans FB Demi" panose="020E0802020502020306" pitchFamily="34" charset="0"/>
              </a:rPr>
              <a:t>Una tarjeta original</a:t>
            </a:r>
          </a:p>
          <a:p>
            <a:pPr marL="0" indent="0" algn="ctr">
              <a:buNone/>
            </a:pPr>
            <a:r>
              <a:rPr lang="es-CO" sz="4400" u="sng" dirty="0">
                <a:solidFill>
                  <a:schemeClr val="bg1"/>
                </a:solidFill>
                <a:latin typeface="Berlin Sans FB Demi" panose="020E0802020502020306" pitchFamily="34" charset="0"/>
                <a:hlinkClick r:id="rId3"/>
              </a:rPr>
              <a:t>Link</a:t>
            </a: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76022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pic>
        <p:nvPicPr>
          <p:cNvPr id="5" name="Imagen 4"/>
          <p:cNvPicPr>
            <a:picLocks noChangeAspect="1"/>
          </p:cNvPicPr>
          <p:nvPr/>
        </p:nvPicPr>
        <p:blipFill>
          <a:blip r:embed="rId2"/>
          <a:stretch>
            <a:fillRect/>
          </a:stretch>
        </p:blipFill>
        <p:spPr>
          <a:xfrm>
            <a:off x="2571750" y="785811"/>
            <a:ext cx="7410450" cy="5345955"/>
          </a:xfrm>
          <a:prstGeom prst="rect">
            <a:avLst/>
          </a:prstGeom>
        </p:spPr>
      </p:pic>
    </p:spTree>
    <p:extLst>
      <p:ext uri="{BB962C8B-B14F-4D97-AF65-F5344CB8AC3E}">
        <p14:creationId xmlns:p14="http://schemas.microsoft.com/office/powerpoint/2010/main" val="4188153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p:cNvPicPr>
            <a:picLocks noChangeAspect="1"/>
          </p:cNvPicPr>
          <p:nvPr/>
        </p:nvPicPr>
        <p:blipFill>
          <a:blip r:embed="rId2"/>
          <a:stretch>
            <a:fillRect/>
          </a:stretch>
        </p:blipFill>
        <p:spPr>
          <a:xfrm>
            <a:off x="2426494" y="1309687"/>
            <a:ext cx="7339012" cy="4810125"/>
          </a:xfrm>
          <a:prstGeom prst="rect">
            <a:avLst/>
          </a:prstGeom>
        </p:spPr>
      </p:pic>
    </p:spTree>
    <p:extLst>
      <p:ext uri="{BB962C8B-B14F-4D97-AF65-F5344CB8AC3E}">
        <p14:creationId xmlns:p14="http://schemas.microsoft.com/office/powerpoint/2010/main" val="3242103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pic>
        <p:nvPicPr>
          <p:cNvPr id="5" name="Imagen 4"/>
          <p:cNvPicPr>
            <a:picLocks noChangeAspect="1"/>
          </p:cNvPicPr>
          <p:nvPr/>
        </p:nvPicPr>
        <p:blipFill>
          <a:blip r:embed="rId2"/>
          <a:stretch>
            <a:fillRect/>
          </a:stretch>
        </p:blipFill>
        <p:spPr>
          <a:xfrm>
            <a:off x="1947862" y="290512"/>
            <a:ext cx="8296275" cy="6276975"/>
          </a:xfrm>
          <a:prstGeom prst="rect">
            <a:avLst/>
          </a:prstGeom>
        </p:spPr>
      </p:pic>
    </p:spTree>
    <p:extLst>
      <p:ext uri="{BB962C8B-B14F-4D97-AF65-F5344CB8AC3E}">
        <p14:creationId xmlns:p14="http://schemas.microsoft.com/office/powerpoint/2010/main" val="40396511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BDO84uOfyeo"/>
          <p:cNvPicPr>
            <a:picLocks noGrp="1" noRot="1" noChangeAspect="1"/>
          </p:cNvPicPr>
          <p:nvPr>
            <p:ph idx="1"/>
            <a:videoFile r:link="rId1"/>
          </p:nvPr>
        </p:nvPicPr>
        <p:blipFill>
          <a:blip r:embed="rId3"/>
          <a:stretch>
            <a:fillRect/>
          </a:stretch>
        </p:blipFill>
        <p:spPr>
          <a:xfrm>
            <a:off x="0" y="23813"/>
            <a:ext cx="12192000" cy="6858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spTree>
    <p:extLst>
      <p:ext uri="{BB962C8B-B14F-4D97-AF65-F5344CB8AC3E}">
        <p14:creationId xmlns:p14="http://schemas.microsoft.com/office/powerpoint/2010/main" val="3381816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lgn="just">
              <a:buNone/>
            </a:pPr>
            <a:r>
              <a:rPr lang="es-CO" sz="4400" dirty="0" err="1">
                <a:solidFill>
                  <a:schemeClr val="bg1"/>
                </a:solidFill>
                <a:latin typeface="Berlin Sans FB Demi" panose="020E0802020502020306" pitchFamily="34" charset="0"/>
              </a:rPr>
              <a:t>Psychological</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Operations</a:t>
            </a:r>
            <a:r>
              <a:rPr lang="es-CO" sz="4400" dirty="0">
                <a:solidFill>
                  <a:schemeClr val="bg1"/>
                </a:solidFill>
                <a:latin typeface="Berlin Sans FB Demi" panose="020E0802020502020306" pitchFamily="34" charset="0"/>
              </a:rPr>
              <a:t> (PSYOPS),“son operaciones psicológicas utilizadas como armas de manipulación de masas con fines militares”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85114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lstStyle/>
          <a:p>
            <a:pPr marL="0" indent="0">
              <a:buNone/>
            </a:pPr>
            <a:r>
              <a:rPr lang="es-CO" sz="4400" dirty="0">
                <a:solidFill>
                  <a:schemeClr val="bg1"/>
                </a:solidFill>
                <a:latin typeface="Berlin Sans FB Demi" panose="020E0802020502020306" pitchFamily="34" charset="0"/>
              </a:rPr>
              <a:t>Elicitación: recopilar información sin que el objetivo lo sospeche o sea consiente del valor de la información. </a:t>
            </a:r>
          </a:p>
          <a:p>
            <a:pPr marL="0" indent="0" algn="just">
              <a:buNone/>
            </a:pPr>
            <a:r>
              <a:rPr lang="es-CO" sz="4400" dirty="0">
                <a:solidFill>
                  <a:schemeClr val="bg1"/>
                </a:solidFill>
                <a:latin typeface="Berlin Sans FB Demi" panose="020E0802020502020306" pitchFamily="34" charset="0"/>
              </a:rPr>
              <a:t>El ataque se realiza en cualquier escenario donde se realice una comunicación</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946657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u="sng" dirty="0">
                <a:solidFill>
                  <a:schemeClr val="bg1"/>
                </a:solidFill>
                <a:latin typeface="Berlin Sans FB Demi" panose="020E0802020502020306" pitchFamily="34" charset="0"/>
              </a:rPr>
              <a:t>La elicitación </a:t>
            </a:r>
            <a:r>
              <a:rPr lang="es-CO" sz="4400" dirty="0">
                <a:solidFill>
                  <a:schemeClr val="bg1"/>
                </a:solidFill>
                <a:latin typeface="Berlin Sans FB Demi" panose="020E0802020502020306" pitchFamily="34" charset="0"/>
              </a:rPr>
              <a:t>se apoya en la I.S, como por ejemplo:</a:t>
            </a:r>
          </a:p>
          <a:p>
            <a:r>
              <a:rPr lang="es-CO" sz="4400" dirty="0">
                <a:solidFill>
                  <a:schemeClr val="bg1"/>
                </a:solidFill>
                <a:latin typeface="Berlin Sans FB Demi" panose="020E0802020502020306" pitchFamily="34" charset="0"/>
              </a:rPr>
              <a:t>A todos nos gusta parecer competentes o expertos en la materia</a:t>
            </a:r>
          </a:p>
          <a:p>
            <a:pPr lvl="1"/>
            <a:r>
              <a:rPr lang="es-CO" sz="4000" dirty="0">
                <a:solidFill>
                  <a:schemeClr val="bg1"/>
                </a:solidFill>
                <a:latin typeface="Berlin Sans FB Demi" panose="020E0802020502020306" pitchFamily="34" charset="0"/>
              </a:rPr>
              <a:t>Hay que aprender a hacer las preguntas adecuadas en el momento oportuno.</a:t>
            </a:r>
            <a:endParaRPr lang="es-CO" sz="44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69173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89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555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La elicitación se apoya en la I.S, como por ejemplo:</a:t>
            </a:r>
          </a:p>
          <a:p>
            <a:r>
              <a:rPr lang="es-CO" sz="4400" dirty="0">
                <a:solidFill>
                  <a:schemeClr val="bg1"/>
                </a:solidFill>
                <a:latin typeface="Berlin Sans FB Demi" panose="020E0802020502020306" pitchFamily="34" charset="0"/>
              </a:rPr>
              <a:t>Nos gusta ser útiles y ayudar a los demás</a:t>
            </a:r>
          </a:p>
          <a:p>
            <a:pPr lvl="1"/>
            <a:r>
              <a:rPr lang="es-CO" sz="4000" dirty="0">
                <a:solidFill>
                  <a:schemeClr val="bg1"/>
                </a:solidFill>
                <a:latin typeface="Berlin Sans FB Demi" panose="020E0802020502020306" pitchFamily="34" charset="0"/>
              </a:rPr>
              <a:t>¿Aprovecharse de la inocencia de los otros?</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90</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95423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cerradas (si/no).</a:t>
            </a:r>
          </a:p>
          <a:p>
            <a:r>
              <a:rPr lang="es-CO" sz="4400" dirty="0">
                <a:solidFill>
                  <a:schemeClr val="bg1"/>
                </a:solidFill>
                <a:latin typeface="Berlin Sans FB Demi" panose="020E0802020502020306" pitchFamily="34" charset="0"/>
              </a:rPr>
              <a:t>Preguntas abiertas.</a:t>
            </a:r>
          </a:p>
          <a:p>
            <a:pPr lvl="1"/>
            <a:r>
              <a:rPr lang="es-CO" sz="4000" dirty="0">
                <a:solidFill>
                  <a:schemeClr val="bg1"/>
                </a:solidFill>
                <a:latin typeface="Berlin Sans FB Demi" panose="020E0802020502020306" pitchFamily="34" charset="0"/>
              </a:rPr>
              <a:t>“¿Qué puedes contarme sobre ti…?”</a:t>
            </a:r>
          </a:p>
          <a:p>
            <a:r>
              <a:rPr lang="es-CO" sz="4400" dirty="0">
                <a:solidFill>
                  <a:schemeClr val="bg1"/>
                </a:solidFill>
                <a:latin typeface="Berlin Sans FB Demi" panose="020E0802020502020306" pitchFamily="34" charset="0"/>
              </a:rPr>
              <a:t>Preguntas neutras</a:t>
            </a:r>
          </a:p>
          <a:p>
            <a:pPr lvl="1"/>
            <a:r>
              <a:rPr lang="es-CO" sz="4000" dirty="0">
                <a:solidFill>
                  <a:schemeClr val="bg1"/>
                </a:solidFill>
                <a:latin typeface="Berlin Sans FB Demi" panose="020E0802020502020306" pitchFamily="34" charset="0"/>
              </a:rPr>
              <a:t>Son buenas para dar un “descanso” al interrogatorio.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91</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564806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400" dirty="0">
                <a:solidFill>
                  <a:schemeClr val="bg1"/>
                </a:solidFill>
                <a:latin typeface="Berlin Sans FB Demi" panose="020E0802020502020306" pitchFamily="34" charset="0"/>
              </a:rPr>
              <a:t>Técnicas de </a:t>
            </a:r>
            <a:r>
              <a:rPr lang="es-CO" sz="4400" u="sng" dirty="0">
                <a:solidFill>
                  <a:schemeClr val="bg1"/>
                </a:solidFill>
                <a:latin typeface="Berlin Sans FB Demi" panose="020E0802020502020306" pitchFamily="34" charset="0"/>
              </a:rPr>
              <a:t>elicitación</a:t>
            </a:r>
            <a:r>
              <a:rPr lang="es-CO" sz="4400" dirty="0">
                <a:solidFill>
                  <a:schemeClr val="bg1"/>
                </a:solidFill>
                <a:latin typeface="Berlin Sans FB Demi" panose="020E0802020502020306" pitchFamily="34" charset="0"/>
              </a:rPr>
              <a:t>:</a:t>
            </a:r>
          </a:p>
          <a:p>
            <a:r>
              <a:rPr lang="es-CO" sz="4400" dirty="0">
                <a:solidFill>
                  <a:schemeClr val="bg1"/>
                </a:solidFill>
                <a:latin typeface="Berlin Sans FB Demi" panose="020E0802020502020306" pitchFamily="34" charset="0"/>
              </a:rPr>
              <a:t>Preguntas dirigidas o condicionantes</a:t>
            </a:r>
          </a:p>
          <a:p>
            <a:pPr lvl="1"/>
            <a:r>
              <a:rPr lang="es-CO" sz="3600" dirty="0">
                <a:solidFill>
                  <a:schemeClr val="bg1"/>
                </a:solidFill>
                <a:latin typeface="Berlin Sans FB Demi" panose="020E0802020502020306" pitchFamily="34" charset="0"/>
              </a:rPr>
              <a:t>“Se intenta llevar al interlocutor a nuestro terreno”.</a:t>
            </a:r>
          </a:p>
          <a:p>
            <a:pPr lvl="1"/>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92</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25548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fontScale="92500" lnSpcReduction="10000"/>
          </a:bodyPr>
          <a:lstStyle/>
          <a:p>
            <a:r>
              <a:rPr lang="es-CO" sz="4400" dirty="0">
                <a:solidFill>
                  <a:schemeClr val="bg1"/>
                </a:solidFill>
                <a:latin typeface="Berlin Sans FB Demi" panose="020E0802020502020306" pitchFamily="34" charset="0"/>
              </a:rPr>
              <a:t>La elicitación debe terminar de forma natural.</a:t>
            </a:r>
          </a:p>
          <a:p>
            <a:r>
              <a:rPr lang="es-CO" sz="4400" dirty="0">
                <a:solidFill>
                  <a:schemeClr val="bg1"/>
                </a:solidFill>
                <a:latin typeface="Berlin Sans FB Demi" panose="020E0802020502020306" pitchFamily="34" charset="0"/>
              </a:rPr>
              <a:t>La relación entre la víctima y el I.S no es estático y se debe calcular.</a:t>
            </a:r>
          </a:p>
          <a:p>
            <a:pPr lvl="1"/>
            <a:r>
              <a:rPr lang="es-CO" sz="4000" dirty="0" err="1">
                <a:solidFill>
                  <a:schemeClr val="bg1"/>
                </a:solidFill>
                <a:latin typeface="Berlin Sans FB Demi" panose="020E0802020502020306" pitchFamily="34" charset="0"/>
              </a:rPr>
              <a:t>Hunting</a:t>
            </a:r>
            <a:r>
              <a:rPr lang="es-CO" sz="4000" dirty="0">
                <a:solidFill>
                  <a:schemeClr val="bg1"/>
                </a:solidFill>
                <a:latin typeface="Berlin Sans FB Demi" panose="020E0802020502020306" pitchFamily="34" charset="0"/>
              </a:rPr>
              <a:t>: Mínima interacción con el objetivo</a:t>
            </a:r>
          </a:p>
          <a:p>
            <a:pPr lvl="1"/>
            <a:r>
              <a:rPr lang="es-CO" sz="4000" dirty="0" err="1">
                <a:solidFill>
                  <a:schemeClr val="bg1"/>
                </a:solidFill>
                <a:latin typeface="Berlin Sans FB Demi" panose="020E0802020502020306" pitchFamily="34" charset="0"/>
              </a:rPr>
              <a:t>Farming</a:t>
            </a:r>
            <a:r>
              <a:rPr lang="es-CO" sz="4000" dirty="0">
                <a:solidFill>
                  <a:schemeClr val="bg1"/>
                </a:solidFill>
                <a:latin typeface="Berlin Sans FB Demi" panose="020E0802020502020306" pitchFamily="34" charset="0"/>
              </a:rPr>
              <a:t>: Se pretende mantener una relación a largo plazo con el fin de obtener más información o realizar un ataque.</a:t>
            </a:r>
          </a:p>
          <a:p>
            <a:endParaRPr lang="es-CO" sz="4000" dirty="0">
              <a:solidFill>
                <a:schemeClr val="bg1"/>
              </a:solidFill>
              <a:latin typeface="Berlin Sans FB Demi" panose="020E0802020502020306" pitchFamily="34" charset="0"/>
            </a:endParaRPr>
          </a:p>
          <a:p>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93</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335134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dirty="0">
                <a:solidFill>
                  <a:schemeClr val="bg1"/>
                </a:solidFill>
                <a:latin typeface="Berlin Sans FB Demi" panose="020E0802020502020306" pitchFamily="34" charset="0"/>
              </a:rPr>
              <a:t>Técnicas de persuasión y manipulación.</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282739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buNone/>
            </a:pPr>
            <a:r>
              <a:rPr lang="es-CO" sz="4000" u="sng" dirty="0">
                <a:solidFill>
                  <a:schemeClr val="bg1"/>
                </a:solidFill>
                <a:latin typeface="Berlin Sans FB Demi" panose="020E0802020502020306" pitchFamily="34" charset="0"/>
              </a:rPr>
              <a:t>Técnicas de persuasión y manipulación</a:t>
            </a:r>
            <a:r>
              <a:rPr lang="es-CO" sz="4000" dirty="0">
                <a:solidFill>
                  <a:schemeClr val="bg1"/>
                </a:solidFill>
                <a:latin typeface="Berlin Sans FB Demi" panose="020E0802020502020306" pitchFamily="34" charset="0"/>
              </a:rPr>
              <a:t>.</a:t>
            </a:r>
          </a:p>
          <a:p>
            <a:pPr marL="0" indent="0">
              <a:buNone/>
            </a:pPr>
            <a:r>
              <a:rPr lang="es-CO" sz="4000" dirty="0">
                <a:solidFill>
                  <a:schemeClr val="bg1"/>
                </a:solidFill>
                <a:latin typeface="Berlin Sans FB Demi" panose="020E0802020502020306" pitchFamily="34" charset="0"/>
              </a:rPr>
              <a:t>¿Siempre hay alguien que tiene algún poder sobre nosotros?</a:t>
            </a:r>
          </a:p>
          <a:p>
            <a:pPr marL="0" indent="0">
              <a:buNone/>
            </a:pPr>
            <a:r>
              <a:rPr lang="es-CO" sz="4000" dirty="0">
                <a:solidFill>
                  <a:schemeClr val="bg1"/>
                </a:solidFill>
                <a:latin typeface="Berlin Sans FB Demi" panose="020E0802020502020306" pitchFamily="34" charset="0"/>
              </a:rPr>
              <a:t>¿Qué intenta hacer un niño cuando hace pucheros a sus padres para conseguir un capricho u otro tipo de compensación?</a:t>
            </a:r>
          </a:p>
          <a:p>
            <a:pPr marL="0" indent="0">
              <a:buNone/>
            </a:pPr>
            <a:endParaRPr lang="es-CO" sz="4000" dirty="0">
              <a:solidFill>
                <a:schemeClr val="bg1"/>
              </a:solidFill>
              <a:latin typeface="Berlin Sans FB Demi" panose="020E0802020502020306" pitchFamily="34" charset="0"/>
            </a:endParaRP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95</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35431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u="sng" dirty="0">
                <a:solidFill>
                  <a:schemeClr val="bg1"/>
                </a:solidFill>
                <a:latin typeface="Berlin Sans FB Demi" panose="020E0802020502020306" pitchFamily="34" charset="0"/>
              </a:rPr>
              <a:t>Manipulación: </a:t>
            </a:r>
            <a:r>
              <a:rPr lang="es-CO" sz="4000" dirty="0">
                <a:solidFill>
                  <a:schemeClr val="bg1"/>
                </a:solidFill>
                <a:latin typeface="Berlin Sans FB Demi" panose="020E0802020502020306" pitchFamily="34" charset="0"/>
              </a:rPr>
              <a:t>Intervenir con medios hábiles y, a veces, con distorsión de la verdad o la justicia, y al servicio de intereses particulares” (RAE).</a:t>
            </a:r>
          </a:p>
          <a:p>
            <a:pPr marL="0" indent="0" algn="just">
              <a:buNone/>
            </a:pPr>
            <a:r>
              <a:rPr lang="es-CO" sz="4000" dirty="0">
                <a:solidFill>
                  <a:schemeClr val="bg1"/>
                </a:solidFill>
                <a:latin typeface="Berlin Sans FB Demi" panose="020E0802020502020306" pitchFamily="34" charset="0"/>
              </a:rPr>
              <a:t>No hay ética de por medio y usualmente se apela a las emociones y sentimientos de las victimas . </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96</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721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lnSpcReduction="10000"/>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La necesidad de ser adulados.</a:t>
            </a:r>
          </a:p>
          <a:p>
            <a:pPr algn="just"/>
            <a:r>
              <a:rPr lang="es-CO" sz="4000" dirty="0">
                <a:solidFill>
                  <a:schemeClr val="bg1"/>
                </a:solidFill>
                <a:latin typeface="Berlin Sans FB Demi" panose="020E0802020502020306" pitchFamily="34" charset="0"/>
              </a:rPr>
              <a:t>Los sentimientos de culpabilidad.</a:t>
            </a:r>
          </a:p>
          <a:p>
            <a:pPr algn="just"/>
            <a:r>
              <a:rPr lang="es-CO" sz="4000" dirty="0">
                <a:solidFill>
                  <a:schemeClr val="bg1"/>
                </a:solidFill>
                <a:latin typeface="Berlin Sans FB Demi" panose="020E0802020502020306" pitchFamily="34" charset="0"/>
              </a:rPr>
              <a:t>Los salvadores.</a:t>
            </a:r>
          </a:p>
          <a:p>
            <a:pPr algn="just"/>
            <a:r>
              <a:rPr lang="es-CO" sz="4000" dirty="0">
                <a:solidFill>
                  <a:schemeClr val="bg1"/>
                </a:solidFill>
                <a:latin typeface="Berlin Sans FB Demi" panose="020E0802020502020306" pitchFamily="34" charset="0"/>
              </a:rPr>
              <a:t>Uso del chivo expiatorio.</a:t>
            </a:r>
          </a:p>
          <a:p>
            <a:pPr algn="just"/>
            <a:r>
              <a:rPr lang="es-CO" sz="4000" dirty="0">
                <a:solidFill>
                  <a:schemeClr val="bg1"/>
                </a:solidFill>
                <a:latin typeface="Berlin Sans FB Demi" panose="020E0802020502020306" pitchFamily="34" charset="0"/>
              </a:rPr>
              <a:t>La manipulación a través del miedo y a la amenaza velada.</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97</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2966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98</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0963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24E61-FCCD-4CFE-BE62-67632245410E}"/>
              </a:ext>
            </a:extLst>
          </p:cNvPr>
          <p:cNvSpPr>
            <a:spLocks noGrp="1"/>
          </p:cNvSpPr>
          <p:nvPr>
            <p:ph idx="1"/>
          </p:nvPr>
        </p:nvSpPr>
        <p:spPr/>
        <p:txBody>
          <a:bodyPr>
            <a:normAutofit/>
          </a:bodyPr>
          <a:lstStyle/>
          <a:p>
            <a:pPr marL="0" indent="0" algn="just">
              <a:buNone/>
            </a:pPr>
            <a:r>
              <a:rPr lang="es-CO" sz="4000" dirty="0">
                <a:solidFill>
                  <a:schemeClr val="bg1"/>
                </a:solidFill>
                <a:latin typeface="Berlin Sans FB Demi" panose="020E0802020502020306" pitchFamily="34" charset="0"/>
              </a:rPr>
              <a:t>Vulnerabilidades humanas:</a:t>
            </a:r>
          </a:p>
          <a:p>
            <a:pPr algn="just"/>
            <a:r>
              <a:rPr lang="es-CO" sz="4000" dirty="0">
                <a:solidFill>
                  <a:schemeClr val="bg1"/>
                </a:solidFill>
                <a:latin typeface="Berlin Sans FB Demi" panose="020E0802020502020306" pitchFamily="34" charset="0"/>
              </a:rPr>
              <a:t>“Rodríguez si no es capaz de asumir las tareas de facturación del nuevo cliente después de la información que le he dado, quizás deberemos plantearnos buscar ayuda en </a:t>
            </a:r>
            <a:r>
              <a:rPr lang="es-CO" sz="4000" dirty="0" err="1">
                <a:solidFill>
                  <a:schemeClr val="bg1"/>
                </a:solidFill>
                <a:latin typeface="Berlin Sans FB Demi" panose="020E0802020502020306" pitchFamily="34" charset="0"/>
              </a:rPr>
              <a:t>Martinez</a:t>
            </a:r>
            <a:r>
              <a:rPr lang="es-CO" sz="4000" dirty="0">
                <a:solidFill>
                  <a:schemeClr val="bg1"/>
                </a:solidFill>
                <a:latin typeface="Berlin Sans FB Demi" panose="020E0802020502020306" pitchFamily="34" charset="0"/>
              </a:rPr>
              <a:t>…, por el bien común del departamento”.</a:t>
            </a:r>
          </a:p>
        </p:txBody>
      </p:sp>
      <p:sp>
        <p:nvSpPr>
          <p:cNvPr id="4" name="Marcador de número de diapositiva 3">
            <a:extLst>
              <a:ext uri="{FF2B5EF4-FFF2-40B4-BE49-F238E27FC236}">
                <a16:creationId xmlns:a16="http://schemas.microsoft.com/office/drawing/2014/main" id="{45D749D7-DC81-439A-BAFD-A36A4C32FA0B}"/>
              </a:ext>
            </a:extLst>
          </p:cNvPr>
          <p:cNvSpPr>
            <a:spLocks noGrp="1"/>
          </p:cNvSpPr>
          <p:nvPr>
            <p:ph type="sldNum" sz="quarter" idx="12"/>
          </p:nvPr>
        </p:nvSpPr>
        <p:spPr/>
        <p:txBody>
          <a:bodyPr/>
          <a:lstStyle/>
          <a:p>
            <a:fld id="{FF3034EF-BFAE-4255-A656-297DAB7FEC3B}" type="slidenum">
              <a:rPr lang="es-CO" smtClean="0"/>
              <a:t>99</a:t>
            </a:fld>
            <a:endParaRPr lang="es-CO"/>
          </a:p>
        </p:txBody>
      </p:sp>
      <p:sp>
        <p:nvSpPr>
          <p:cNvPr id="5" name="CuadroTexto 4">
            <a:extLst>
              <a:ext uri="{FF2B5EF4-FFF2-40B4-BE49-F238E27FC236}">
                <a16:creationId xmlns:a16="http://schemas.microsoft.com/office/drawing/2014/main" id="{0FF44EAA-8F69-4FE6-89C5-0D2FEAE51436}"/>
              </a:ext>
            </a:extLst>
          </p:cNvPr>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Psicología</a:t>
            </a:r>
          </a:p>
          <a:p>
            <a:pPr algn="ctr"/>
            <a:r>
              <a:rPr lang="es-CO" sz="3600" b="1" dirty="0">
                <a:solidFill>
                  <a:schemeClr val="bg1"/>
                </a:solidFill>
                <a:latin typeface="Berlin Sans FB Demi" panose="020E0802020502020306" pitchFamily="34" charset="0"/>
              </a:rPr>
              <a:t>Operaciones psicológicas (PSYOPS)</a:t>
            </a:r>
          </a:p>
          <a:p>
            <a:pPr algn="ctr"/>
            <a:endParaRPr lang="es-CO" sz="3600" b="1" dirty="0">
              <a:solidFill>
                <a:schemeClr val="bg1"/>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7B08357A-6091-417F-916E-0566FE3DEC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Intervenir</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medios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hábiles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veces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arteros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política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el</a:t>
            </a:r>
            <a:r>
              <a:rPr kumimoji="0" lang="es-CO" altLang="es-CO" sz="1800" b="0" i="0" u="none" strike="noStrike" cap="none" normalizeH="0" baseline="0">
                <a:ln>
                  <a:noFill/>
                </a:ln>
                <a:solidFill>
                  <a:schemeClr val="tx1"/>
                </a:solidFill>
                <a:effectLst/>
                <a:latin typeface="Arial" panose="020B0604020202020204" pitchFamily="34" charset="0"/>
              </a:rPr>
              <a:t>mercado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información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etc.,</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con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distorsión</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verdad</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la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justicia</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y</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al</a:t>
            </a:r>
            <a:r>
              <a:rPr kumimoji="0" lang="es-CO" altLang="es-CO" sz="1800" b="0" i="0" u="none" strike="noStrike" cap="none" normalizeH="0" baseline="0">
                <a:ln>
                  <a:noFill/>
                </a:ln>
                <a:solidFill>
                  <a:schemeClr val="tx1"/>
                </a:solidFill>
                <a:effectLst/>
                <a:latin typeface="Arial" panose="020B0604020202020204" pitchFamily="34" charset="0"/>
              </a:rPr>
              <a:t>servicio</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de</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intereses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kumimoji="0" lang="es-CO" altLang="es-CO" sz="900" b="0" i="0" u="none" strike="noStrike" cap="none" normalizeH="0" baseline="0">
                <a:ln>
                  <a:noFill/>
                </a:ln>
                <a:solidFill>
                  <a:schemeClr val="tx1"/>
                </a:solidFill>
                <a:effectLst/>
              </a:rPr>
              <a:t>particulares</a:t>
            </a:r>
            <a:r>
              <a:rPr kumimoji="0" lang="es-CO" altLang="es-CO" sz="1200" b="0" i="0" u="none" strike="noStrike" cap="none" normalizeH="0" baseline="0">
                <a:ln>
                  <a:noFill/>
                </a:ln>
                <a:solidFill>
                  <a:srgbClr val="00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r>
              <a:rPr kumimoji="0" lang="es-CO" altLang="es-CO" sz="9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9339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2169</Words>
  <Application>Microsoft Office PowerPoint</Application>
  <PresentationFormat>Panorámica</PresentationFormat>
  <Paragraphs>551</Paragraphs>
  <Slides>107</Slides>
  <Notes>0</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107</vt:i4>
      </vt:variant>
    </vt:vector>
  </HeadingPairs>
  <TitlesOfParts>
    <vt:vector size="113" baseType="lpstr">
      <vt:lpstr>Arial</vt:lpstr>
      <vt:lpstr>Arial Unicode MS</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87</cp:revision>
  <dcterms:created xsi:type="dcterms:W3CDTF">2017-09-04T21:29:19Z</dcterms:created>
  <dcterms:modified xsi:type="dcterms:W3CDTF">2019-05-14T15:35:13Z</dcterms:modified>
</cp:coreProperties>
</file>